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748"/>
  </p:normalViewPr>
  <p:slideViewPr>
    <p:cSldViewPr snapToGrid="0">
      <p:cViewPr varScale="1">
        <p:scale>
          <a:sx n="80" d="100"/>
          <a:sy n="80" d="100"/>
        </p:scale>
        <p:origin x="314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CA7874-614C-D943-A72E-6DC2588C5347}" type="datetimeFigureOut">
              <a:rPr lang="en-US" smtClean="0"/>
              <a:t>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2355634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CA7874-614C-D943-A72E-6DC2588C5347}" type="datetimeFigureOut">
              <a:rPr lang="en-US" smtClean="0"/>
              <a:t>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184841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CA7874-614C-D943-A72E-6DC2588C5347}" type="datetimeFigureOut">
              <a:rPr lang="en-US" smtClean="0"/>
              <a:t>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4232417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CA7874-614C-D943-A72E-6DC2588C5347}" type="datetimeFigureOut">
              <a:rPr lang="en-US" smtClean="0"/>
              <a:t>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244751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CA7874-614C-D943-A72E-6DC2588C5347}" type="datetimeFigureOut">
              <a:rPr lang="en-US" smtClean="0"/>
              <a:t>2/15/24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948941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CA7874-614C-D943-A72E-6DC2588C5347}" type="datetimeFigureOut">
              <a:rPr lang="en-US" smtClean="0"/>
              <a:t>2/15/24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159642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CA7874-614C-D943-A72E-6DC2588C5347}" type="datetimeFigureOut">
              <a:rPr lang="en-US" smtClean="0"/>
              <a:t>2/15/24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395981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CA7874-614C-D943-A72E-6DC2588C5347}" type="datetimeFigureOut">
              <a:rPr lang="en-US" smtClean="0"/>
              <a:t>2/15/24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3833121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A7874-614C-D943-A72E-6DC2588C5347}" type="datetimeFigureOut">
              <a:rPr lang="en-US" smtClean="0"/>
              <a:t>2/15/24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204102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ECA7874-614C-D943-A72E-6DC2588C5347}" type="datetimeFigureOut">
              <a:rPr lang="en-US" smtClean="0"/>
              <a:t>2/15/24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770494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ECA7874-614C-D943-A72E-6DC2588C5347}" type="datetimeFigureOut">
              <a:rPr lang="en-US" smtClean="0"/>
              <a:t>2/15/24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DE9A7-08F7-3F46-B7FF-8EFB6B409632}" type="slidenum">
              <a:rPr lang="en-US" smtClean="0"/>
              <a:t>‹#›</a:t>
            </a:fld>
            <a:endParaRPr lang="en-US"/>
          </a:p>
        </p:txBody>
      </p:sp>
    </p:spTree>
    <p:extLst>
      <p:ext uri="{BB962C8B-B14F-4D97-AF65-F5344CB8AC3E}">
        <p14:creationId xmlns:p14="http://schemas.microsoft.com/office/powerpoint/2010/main" val="1764715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ECA7874-614C-D943-A72E-6DC2588C5347}" type="datetimeFigureOut">
              <a:rPr lang="en-US" smtClean="0"/>
              <a:t>2/15/24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28DE9A7-08F7-3F46-B7FF-8EFB6B409632}" type="slidenum">
              <a:rPr lang="en-US" smtClean="0"/>
              <a:t>‹#›</a:t>
            </a:fld>
            <a:endParaRPr lang="en-US"/>
          </a:p>
        </p:txBody>
      </p:sp>
    </p:spTree>
    <p:extLst>
      <p:ext uri="{BB962C8B-B14F-4D97-AF65-F5344CB8AC3E}">
        <p14:creationId xmlns:p14="http://schemas.microsoft.com/office/powerpoint/2010/main" val="1568489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upport.conceal.io/hc/en-us/articles/11841872182043-Getting-started-with-ConcealBrowse-as-an-end-user"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0DAEE1-D9B0-FBBE-2F8D-42A99AB317CE}"/>
            </a:ext>
          </a:extLst>
        </p:cNvPr>
        <p:cNvGrpSpPr/>
        <p:nvPr/>
      </p:nvGrpSpPr>
      <p:grpSpPr>
        <a:xfrm>
          <a:off x="0" y="0"/>
          <a:ext cx="0" cy="0"/>
          <a:chOff x="0" y="0"/>
          <a:chExt cx="0" cy="0"/>
        </a:xfrm>
      </p:grpSpPr>
      <p:sp>
        <p:nvSpPr>
          <p:cNvPr id="19" name="Rectangle 18">
            <a:extLst>
              <a:ext uri="{FF2B5EF4-FFF2-40B4-BE49-F238E27FC236}">
                <a16:creationId xmlns:a16="http://schemas.microsoft.com/office/drawing/2014/main" id="{D787408E-4AB6-DCAC-8512-0695A9B76B47}"/>
              </a:ext>
            </a:extLst>
          </p:cNvPr>
          <p:cNvSpPr/>
          <p:nvPr/>
        </p:nvSpPr>
        <p:spPr>
          <a:xfrm rot="5400000">
            <a:off x="-3569705" y="5117777"/>
            <a:ext cx="8431685" cy="82676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C910D91-8886-F8FF-3A39-99CFA896273D}"/>
              </a:ext>
            </a:extLst>
          </p:cNvPr>
          <p:cNvSpPr/>
          <p:nvPr/>
        </p:nvSpPr>
        <p:spPr>
          <a:xfrm>
            <a:off x="0" y="-1"/>
            <a:ext cx="7772400" cy="1881199"/>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6422DBB-C2F9-E626-18EF-62080E0792BB}"/>
              </a:ext>
            </a:extLst>
          </p:cNvPr>
          <p:cNvSpPr/>
          <p:nvPr/>
        </p:nvSpPr>
        <p:spPr>
          <a:xfrm>
            <a:off x="0" y="9727291"/>
            <a:ext cx="7772400" cy="369332"/>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8ABACC0-42BF-2D3D-C999-6AF32BA1143E}"/>
              </a:ext>
            </a:extLst>
          </p:cNvPr>
          <p:cNvSpPr txBox="1"/>
          <p:nvPr/>
        </p:nvSpPr>
        <p:spPr>
          <a:xfrm>
            <a:off x="276186" y="553096"/>
            <a:ext cx="4692169" cy="1277273"/>
          </a:xfrm>
          <a:prstGeom prst="rect">
            <a:avLst/>
          </a:prstGeom>
          <a:noFill/>
        </p:spPr>
        <p:txBody>
          <a:bodyPr wrap="square" rtlCol="0">
            <a:spAutoFit/>
          </a:bodyPr>
          <a:lstStyle/>
          <a:p>
            <a:r>
              <a:rPr lang="en-US" sz="1100" b="0" i="0" u="none" strike="noStrike" dirty="0">
                <a:solidFill>
                  <a:schemeClr val="bg1"/>
                </a:solidFill>
                <a:effectLst/>
                <a:latin typeface="Montserrat" pitchFamily="2" charset="77"/>
              </a:rPr>
              <a:t>You might have noticed a new extension when you go to your browser recently. We are excited to announce the deployment of </a:t>
            </a:r>
            <a:r>
              <a:rPr lang="en-US" sz="1100" b="0" i="0" u="none" strike="noStrike" dirty="0" err="1">
                <a:solidFill>
                  <a:schemeClr val="bg1"/>
                </a:solidFill>
                <a:effectLst/>
                <a:latin typeface="Montserrat" pitchFamily="2" charset="77"/>
              </a:rPr>
              <a:t>ConcealBrowse</a:t>
            </a:r>
            <a:r>
              <a:rPr lang="en-US" sz="1100" b="0" i="0" u="none" strike="noStrike" dirty="0">
                <a:solidFill>
                  <a:schemeClr val="bg1"/>
                </a:solidFill>
                <a:effectLst/>
                <a:latin typeface="Montserrat" pitchFamily="2" charset="77"/>
              </a:rPr>
              <a:t>, a state-of-the-art browser extension designed to enhance our online privacy and security. This initiative is part of our ongoing commitment to safeguarding our digital workspace while ensuring seamless access to the resources you need.</a:t>
            </a:r>
            <a:endParaRPr lang="en-US" sz="1050" dirty="0">
              <a:solidFill>
                <a:schemeClr val="bg1"/>
              </a:solidFill>
              <a:latin typeface="Montserrat" pitchFamily="2" charset="77"/>
            </a:endParaRPr>
          </a:p>
        </p:txBody>
      </p:sp>
      <p:sp>
        <p:nvSpPr>
          <p:cNvPr id="25" name="TextBox 24">
            <a:extLst>
              <a:ext uri="{FF2B5EF4-FFF2-40B4-BE49-F238E27FC236}">
                <a16:creationId xmlns:a16="http://schemas.microsoft.com/office/drawing/2014/main" id="{E04CA0C5-8825-97B9-7903-DB32C1ACA9D4}"/>
              </a:ext>
            </a:extLst>
          </p:cNvPr>
          <p:cNvSpPr txBox="1"/>
          <p:nvPr/>
        </p:nvSpPr>
        <p:spPr>
          <a:xfrm>
            <a:off x="232757" y="249733"/>
            <a:ext cx="4980926" cy="400110"/>
          </a:xfrm>
          <a:prstGeom prst="rect">
            <a:avLst/>
          </a:prstGeom>
          <a:noFill/>
        </p:spPr>
        <p:txBody>
          <a:bodyPr wrap="square" rtlCol="0">
            <a:spAutoFit/>
          </a:bodyPr>
          <a:lstStyle/>
          <a:p>
            <a:r>
              <a:rPr lang="en-US" sz="2000" b="1" dirty="0">
                <a:solidFill>
                  <a:schemeClr val="bg1"/>
                </a:solidFill>
                <a:latin typeface="Montserrat" pitchFamily="2" charset="77"/>
              </a:rPr>
              <a:t>You Can Now Browse Safely!</a:t>
            </a:r>
          </a:p>
        </p:txBody>
      </p:sp>
      <p:sp>
        <p:nvSpPr>
          <p:cNvPr id="3" name="TextBox 2">
            <a:extLst>
              <a:ext uri="{FF2B5EF4-FFF2-40B4-BE49-F238E27FC236}">
                <a16:creationId xmlns:a16="http://schemas.microsoft.com/office/drawing/2014/main" id="{1D3E5225-357D-3919-CC4A-AD8E70D7988C}"/>
              </a:ext>
            </a:extLst>
          </p:cNvPr>
          <p:cNvSpPr txBox="1"/>
          <p:nvPr/>
        </p:nvSpPr>
        <p:spPr>
          <a:xfrm>
            <a:off x="1292276" y="2005445"/>
            <a:ext cx="6247367" cy="1733808"/>
          </a:xfrm>
          <a:prstGeom prst="rect">
            <a:avLst/>
          </a:prstGeom>
          <a:noFill/>
        </p:spPr>
        <p:txBody>
          <a:bodyPr wrap="square">
            <a:spAutoFit/>
          </a:bodyPr>
          <a:lstStyle/>
          <a:p>
            <a:pPr rtl="0">
              <a:spcBef>
                <a:spcPts val="0"/>
              </a:spcBef>
              <a:spcAft>
                <a:spcPts val="800"/>
              </a:spcAft>
            </a:pPr>
            <a:r>
              <a:rPr lang="en-US" sz="1600" b="1" i="0" u="none" strike="noStrike" dirty="0">
                <a:solidFill>
                  <a:srgbClr val="002060"/>
                </a:solidFill>
                <a:effectLst/>
                <a:latin typeface="Montserrat" pitchFamily="2" charset="77"/>
              </a:rPr>
              <a:t>What is </a:t>
            </a:r>
            <a:r>
              <a:rPr lang="en-US" sz="1600" b="1" i="0" u="none" strike="noStrike" dirty="0" err="1">
                <a:solidFill>
                  <a:srgbClr val="002060"/>
                </a:solidFill>
                <a:effectLst/>
                <a:latin typeface="Montserrat" pitchFamily="2" charset="77"/>
              </a:rPr>
              <a:t>ConcealBrowse</a:t>
            </a:r>
            <a:r>
              <a:rPr lang="en-US" sz="1600" b="1" i="0" u="none" strike="noStrike" dirty="0">
                <a:solidFill>
                  <a:srgbClr val="002060"/>
                </a:solidFill>
                <a:effectLst/>
                <a:latin typeface="Montserrat" pitchFamily="2" charset="77"/>
              </a:rPr>
              <a:t>?</a:t>
            </a:r>
            <a:endParaRPr lang="en-US" sz="1600" b="0" dirty="0">
              <a:solidFill>
                <a:srgbClr val="002060"/>
              </a:solidFill>
              <a:effectLst/>
              <a:latin typeface="Montserrat" pitchFamily="2" charset="77"/>
            </a:endParaRPr>
          </a:p>
          <a:p>
            <a:pPr rtl="0">
              <a:spcBef>
                <a:spcPts val="0"/>
              </a:spcBef>
              <a:spcAft>
                <a:spcPts val="800"/>
              </a:spcAft>
            </a:pPr>
            <a:r>
              <a:rPr lang="en-US" sz="1200" i="0" u="none" strike="noStrike" dirty="0" err="1">
                <a:solidFill>
                  <a:srgbClr val="000000"/>
                </a:solidFill>
                <a:effectLst/>
                <a:latin typeface="Montserrat" pitchFamily="2" charset="77"/>
              </a:rPr>
              <a:t>ConcealBrowse</a:t>
            </a:r>
            <a:r>
              <a:rPr lang="en-US" sz="1200" i="0" u="none" strike="noStrike" dirty="0">
                <a:solidFill>
                  <a:srgbClr val="000000"/>
                </a:solidFill>
                <a:effectLst/>
                <a:latin typeface="Montserrat" pitchFamily="2" charset="77"/>
              </a:rPr>
              <a:t> is an innovative tool that integrates directly with your browser to create a secure browsing experience.  In an instance where a site looks suspicious, Conceal will isolate the activity to thwart any malicious activity. The tool will also block any known malicious sites or sites that are out of policy.  Its primary purpose is to protect our company’s sensitive information from potential online threats and to ensure that our internet browsing remains confidential and secure.</a:t>
            </a:r>
            <a:endParaRPr lang="en-US" sz="1200" b="0" dirty="0">
              <a:effectLst/>
              <a:latin typeface="Montserrat" pitchFamily="2" charset="77"/>
            </a:endParaRPr>
          </a:p>
        </p:txBody>
      </p:sp>
      <p:sp>
        <p:nvSpPr>
          <p:cNvPr id="5" name="TextBox 4">
            <a:extLst>
              <a:ext uri="{FF2B5EF4-FFF2-40B4-BE49-F238E27FC236}">
                <a16:creationId xmlns:a16="http://schemas.microsoft.com/office/drawing/2014/main" id="{F9AD3877-2437-7764-C92C-43587B6FE93E}"/>
              </a:ext>
            </a:extLst>
          </p:cNvPr>
          <p:cNvSpPr txBox="1"/>
          <p:nvPr/>
        </p:nvSpPr>
        <p:spPr>
          <a:xfrm>
            <a:off x="1292276" y="3736500"/>
            <a:ext cx="2682824" cy="2472472"/>
          </a:xfrm>
          <a:prstGeom prst="rect">
            <a:avLst/>
          </a:prstGeom>
          <a:noFill/>
        </p:spPr>
        <p:txBody>
          <a:bodyPr wrap="square">
            <a:spAutoFit/>
          </a:bodyPr>
          <a:lstStyle/>
          <a:p>
            <a:pPr>
              <a:spcAft>
                <a:spcPts val="800"/>
              </a:spcAft>
            </a:pPr>
            <a:r>
              <a:rPr lang="en-US" sz="1600" b="1" dirty="0">
                <a:solidFill>
                  <a:srgbClr val="002060"/>
                </a:solidFill>
                <a:latin typeface="Montserrat" pitchFamily="2" charset="77"/>
              </a:rPr>
              <a:t>What to Expect</a:t>
            </a:r>
          </a:p>
          <a:p>
            <a:pPr rtl="0">
              <a:spcBef>
                <a:spcPts val="0"/>
              </a:spcBef>
              <a:spcAft>
                <a:spcPts val="800"/>
              </a:spcAft>
            </a:pPr>
            <a:r>
              <a:rPr lang="en-US" sz="1200" b="0" i="0" u="none" strike="noStrike" dirty="0">
                <a:solidFill>
                  <a:srgbClr val="000000"/>
                </a:solidFill>
                <a:effectLst/>
                <a:latin typeface="Montserrat" pitchFamily="2" charset="77"/>
              </a:rPr>
              <a:t>Upon initiating a browsing session that requires enhanced security, you will be greeted by a splash screen indicating that you are entering a protected, isolated environment. This feature is a visual confirmation that </a:t>
            </a:r>
            <a:r>
              <a:rPr lang="en-US" sz="1200" b="0" i="0" u="none" strike="noStrike" dirty="0" err="1">
                <a:solidFill>
                  <a:srgbClr val="000000"/>
                </a:solidFill>
                <a:effectLst/>
                <a:latin typeface="Montserrat" pitchFamily="2" charset="77"/>
              </a:rPr>
              <a:t>ConcealBrowse</a:t>
            </a:r>
            <a:r>
              <a:rPr lang="en-US" sz="1200" b="0" i="0" u="none" strike="noStrike" dirty="0">
                <a:solidFill>
                  <a:srgbClr val="000000"/>
                </a:solidFill>
                <a:effectLst/>
                <a:latin typeface="Montserrat" pitchFamily="2" charset="77"/>
              </a:rPr>
              <a:t> is actively securing your session, providing you with peace of mind as you access the internet.</a:t>
            </a:r>
            <a:endParaRPr lang="en-US" sz="1200" b="0" dirty="0">
              <a:effectLst/>
              <a:latin typeface="Montserrat" pitchFamily="2" charset="77"/>
            </a:endParaRPr>
          </a:p>
        </p:txBody>
      </p:sp>
      <p:sp>
        <p:nvSpPr>
          <p:cNvPr id="7" name="TextBox 6">
            <a:extLst>
              <a:ext uri="{FF2B5EF4-FFF2-40B4-BE49-F238E27FC236}">
                <a16:creationId xmlns:a16="http://schemas.microsoft.com/office/drawing/2014/main" id="{D88E205C-7AFF-8E86-1567-57D5173D057B}"/>
              </a:ext>
            </a:extLst>
          </p:cNvPr>
          <p:cNvSpPr txBox="1"/>
          <p:nvPr/>
        </p:nvSpPr>
        <p:spPr>
          <a:xfrm>
            <a:off x="4062220" y="3736500"/>
            <a:ext cx="3653443" cy="3231654"/>
          </a:xfrm>
          <a:prstGeom prst="rect">
            <a:avLst/>
          </a:prstGeom>
          <a:noFill/>
        </p:spPr>
        <p:txBody>
          <a:bodyPr wrap="square">
            <a:spAutoFit/>
          </a:bodyPr>
          <a:lstStyle/>
          <a:p>
            <a:pPr>
              <a:spcAft>
                <a:spcPts val="800"/>
              </a:spcAft>
            </a:pPr>
            <a:r>
              <a:rPr lang="en-US" sz="1600" b="1" dirty="0">
                <a:solidFill>
                  <a:srgbClr val="002060"/>
                </a:solidFill>
                <a:latin typeface="Montserrat" pitchFamily="2" charset="77"/>
              </a:rPr>
              <a:t>Key Features and Benefits:</a:t>
            </a:r>
          </a:p>
          <a:p>
            <a:pPr marL="171450" indent="-171450" rtl="0">
              <a:spcBef>
                <a:spcPts val="0"/>
              </a:spcBef>
              <a:spcAft>
                <a:spcPts val="800"/>
              </a:spcAft>
              <a:buFont typeface="Wingdings" pitchFamily="2" charset="2"/>
              <a:buChar char="ü"/>
            </a:pPr>
            <a:r>
              <a:rPr lang="en-US" sz="1200" b="1" i="0" u="none" strike="noStrike" dirty="0">
                <a:solidFill>
                  <a:srgbClr val="000000"/>
                </a:solidFill>
                <a:effectLst/>
                <a:latin typeface="Montserrat" pitchFamily="2" charset="77"/>
              </a:rPr>
              <a:t>Enhanced Privacy:</a:t>
            </a:r>
            <a:r>
              <a:rPr lang="en-US" sz="1200" b="0" i="0" u="none" strike="noStrike" dirty="0">
                <a:solidFill>
                  <a:srgbClr val="000000"/>
                </a:solidFill>
                <a:effectLst/>
                <a:latin typeface="Montserrat" pitchFamily="2" charset="77"/>
              </a:rPr>
              <a:t> </a:t>
            </a:r>
            <a:r>
              <a:rPr lang="en-US" sz="1200" b="0" i="0" u="none" strike="noStrike" dirty="0" err="1">
                <a:solidFill>
                  <a:srgbClr val="000000"/>
                </a:solidFill>
                <a:effectLst/>
                <a:latin typeface="Montserrat" pitchFamily="2" charset="77"/>
              </a:rPr>
              <a:t>ConcealBrowse</a:t>
            </a:r>
            <a:r>
              <a:rPr lang="en-US" sz="1200" b="0" i="0" u="none" strike="noStrike" dirty="0">
                <a:solidFill>
                  <a:srgbClr val="000000"/>
                </a:solidFill>
                <a:effectLst/>
                <a:latin typeface="Montserrat" pitchFamily="2" charset="77"/>
              </a:rPr>
              <a:t> ensures that your online activities are shielded from prying eyes, protecting personal and company data from potential breaches.</a:t>
            </a:r>
            <a:endParaRPr lang="en-US" sz="1200" b="0" dirty="0">
              <a:effectLst/>
              <a:latin typeface="Montserrat" pitchFamily="2" charset="77"/>
            </a:endParaRPr>
          </a:p>
          <a:p>
            <a:pPr marL="171450" indent="-171450" rtl="0">
              <a:spcBef>
                <a:spcPts val="0"/>
              </a:spcBef>
              <a:spcAft>
                <a:spcPts val="800"/>
              </a:spcAft>
              <a:buFont typeface="Wingdings" pitchFamily="2" charset="2"/>
              <a:buChar char="ü"/>
            </a:pPr>
            <a:r>
              <a:rPr lang="en-US" sz="1200" b="1" i="0" u="none" strike="noStrike" dirty="0">
                <a:solidFill>
                  <a:srgbClr val="000000"/>
                </a:solidFill>
                <a:effectLst/>
                <a:latin typeface="Montserrat" pitchFamily="2" charset="77"/>
              </a:rPr>
              <a:t>Secure Browsing: </a:t>
            </a:r>
            <a:r>
              <a:rPr lang="en-US" sz="1200" b="0" i="0" u="none" strike="noStrike" dirty="0">
                <a:solidFill>
                  <a:srgbClr val="000000"/>
                </a:solidFill>
                <a:effectLst/>
                <a:latin typeface="Montserrat" pitchFamily="2" charset="77"/>
              </a:rPr>
              <a:t>By creating an isolated environment, the extension prevents malicious software and phishing attempts from compromising our systems.</a:t>
            </a:r>
            <a:endParaRPr lang="en-US" sz="1200" b="0" dirty="0">
              <a:effectLst/>
              <a:latin typeface="Montserrat" pitchFamily="2" charset="77"/>
            </a:endParaRPr>
          </a:p>
          <a:p>
            <a:pPr marL="171450" indent="-171450" rtl="0">
              <a:spcBef>
                <a:spcPts val="0"/>
              </a:spcBef>
              <a:spcAft>
                <a:spcPts val="800"/>
              </a:spcAft>
              <a:buFont typeface="Wingdings" pitchFamily="2" charset="2"/>
              <a:buChar char="ü"/>
            </a:pPr>
            <a:r>
              <a:rPr lang="en-US" sz="1200" b="1" i="0" u="none" strike="noStrike" dirty="0">
                <a:solidFill>
                  <a:srgbClr val="000000"/>
                </a:solidFill>
                <a:effectLst/>
                <a:latin typeface="Montserrat" pitchFamily="2" charset="77"/>
              </a:rPr>
              <a:t>User-Friendly Interface: </a:t>
            </a:r>
            <a:r>
              <a:rPr lang="en-US" sz="1200" b="0" i="0" u="none" strike="noStrike" dirty="0">
                <a:solidFill>
                  <a:srgbClr val="000000"/>
                </a:solidFill>
                <a:effectLst/>
                <a:latin typeface="Montserrat" pitchFamily="2" charset="77"/>
              </a:rPr>
              <a:t>Despite its robust security measures, </a:t>
            </a:r>
            <a:r>
              <a:rPr lang="en-US" sz="1200" b="0" i="0" u="none" strike="noStrike" dirty="0" err="1">
                <a:solidFill>
                  <a:srgbClr val="000000"/>
                </a:solidFill>
                <a:effectLst/>
                <a:latin typeface="Montserrat" pitchFamily="2" charset="77"/>
              </a:rPr>
              <a:t>ConcealBrowse</a:t>
            </a:r>
            <a:r>
              <a:rPr lang="en-US" sz="1200" b="0" i="0" u="none" strike="noStrike" dirty="0">
                <a:solidFill>
                  <a:srgbClr val="000000"/>
                </a:solidFill>
                <a:effectLst/>
                <a:latin typeface="Montserrat" pitchFamily="2" charset="77"/>
              </a:rPr>
              <a:t> is designed to be intuitive and easy to use, requiring minimal adjustment from your usual browsing habits.</a:t>
            </a:r>
            <a:endParaRPr lang="en-US" sz="1200" b="0" dirty="0">
              <a:effectLst/>
              <a:latin typeface="Montserrat" pitchFamily="2" charset="77"/>
            </a:endParaRPr>
          </a:p>
        </p:txBody>
      </p:sp>
      <p:sp>
        <p:nvSpPr>
          <p:cNvPr id="10" name="Rectangle 9">
            <a:extLst>
              <a:ext uri="{FF2B5EF4-FFF2-40B4-BE49-F238E27FC236}">
                <a16:creationId xmlns:a16="http://schemas.microsoft.com/office/drawing/2014/main" id="{D4C74DA3-F9DA-93E7-D8C0-9B317649E042}"/>
              </a:ext>
            </a:extLst>
          </p:cNvPr>
          <p:cNvSpPr/>
          <p:nvPr/>
        </p:nvSpPr>
        <p:spPr>
          <a:xfrm>
            <a:off x="1059518" y="6996906"/>
            <a:ext cx="6712882" cy="369332"/>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694B83B-6C37-8BB3-C1B2-753F56DC073F}"/>
              </a:ext>
            </a:extLst>
          </p:cNvPr>
          <p:cNvSpPr txBox="1"/>
          <p:nvPr/>
        </p:nvSpPr>
        <p:spPr>
          <a:xfrm>
            <a:off x="1156589" y="7422917"/>
            <a:ext cx="6615811" cy="2328843"/>
          </a:xfrm>
          <a:prstGeom prst="rect">
            <a:avLst/>
          </a:prstGeom>
          <a:noFill/>
        </p:spPr>
        <p:txBody>
          <a:bodyPr wrap="square">
            <a:spAutoFit/>
          </a:bodyPr>
          <a:lstStyle/>
          <a:p>
            <a:pPr rtl="0">
              <a:spcBef>
                <a:spcPts val="0"/>
              </a:spcBef>
              <a:spcAft>
                <a:spcPts val="800"/>
              </a:spcAft>
            </a:pPr>
            <a:r>
              <a:rPr lang="en-US" sz="1100" b="0" i="0" u="none" strike="noStrike" dirty="0">
                <a:solidFill>
                  <a:srgbClr val="000000"/>
                </a:solidFill>
                <a:effectLst/>
                <a:latin typeface="Montserrat" pitchFamily="2" charset="77"/>
              </a:rPr>
              <a:t>The extension has already been installed on your browser, and no further action is required on your part to activate it. When you navigate to a site that falls under our security protocol, </a:t>
            </a:r>
            <a:r>
              <a:rPr lang="en-US" sz="1100" b="0" i="0" u="none" strike="noStrike" dirty="0" err="1">
                <a:solidFill>
                  <a:srgbClr val="000000"/>
                </a:solidFill>
                <a:effectLst/>
                <a:latin typeface="Montserrat" pitchFamily="2" charset="77"/>
              </a:rPr>
              <a:t>ConcealBrowse</a:t>
            </a:r>
            <a:r>
              <a:rPr lang="en-US" sz="1100" b="0" i="0" u="none" strike="noStrike" dirty="0">
                <a:solidFill>
                  <a:srgbClr val="000000"/>
                </a:solidFill>
                <a:effectLst/>
                <a:latin typeface="Montserrat" pitchFamily="2" charset="77"/>
              </a:rPr>
              <a:t> will automatically engage, displaying the splash screen as a signal that you are in a secure browsing mode.  To learn more about getting started with </a:t>
            </a:r>
            <a:r>
              <a:rPr lang="en-US" sz="1100" b="0" i="0" u="none" strike="noStrike" dirty="0" err="1">
                <a:solidFill>
                  <a:srgbClr val="000000"/>
                </a:solidFill>
                <a:effectLst/>
                <a:latin typeface="Montserrat" pitchFamily="2" charset="77"/>
              </a:rPr>
              <a:t>ConcealBrowse</a:t>
            </a:r>
            <a:r>
              <a:rPr lang="en-US" sz="1100" b="0" i="0" u="none" strike="noStrike" dirty="0">
                <a:solidFill>
                  <a:srgbClr val="000000"/>
                </a:solidFill>
                <a:effectLst/>
                <a:latin typeface="Montserrat" pitchFamily="2" charset="77"/>
              </a:rPr>
              <a:t> as an end user, please go </a:t>
            </a:r>
            <a:r>
              <a:rPr lang="en-US" sz="1100" b="0" i="0" u="none" strike="noStrike" dirty="0">
                <a:solidFill>
                  <a:srgbClr val="000000"/>
                </a:solidFill>
                <a:effectLst/>
                <a:latin typeface="Montserrat" pitchFamily="2" charset="77"/>
                <a:hlinkClick r:id="rId2"/>
              </a:rPr>
              <a:t>here</a:t>
            </a:r>
            <a:r>
              <a:rPr lang="en-US" sz="1100" b="0" i="0" u="none" strike="noStrike" dirty="0">
                <a:solidFill>
                  <a:srgbClr val="000000"/>
                </a:solidFill>
                <a:effectLst/>
                <a:latin typeface="Montserrat" pitchFamily="2" charset="77"/>
              </a:rPr>
              <a:t>.  </a:t>
            </a:r>
            <a:endParaRPr lang="en-US" sz="1100" b="0" dirty="0">
              <a:effectLst/>
              <a:latin typeface="Montserrat" pitchFamily="2" charset="77"/>
            </a:endParaRPr>
          </a:p>
          <a:p>
            <a:pPr rtl="0">
              <a:spcBef>
                <a:spcPts val="0"/>
              </a:spcBef>
              <a:spcAft>
                <a:spcPts val="800"/>
              </a:spcAft>
            </a:pPr>
            <a:r>
              <a:rPr lang="en-US" sz="1100" b="0" i="0" u="none" strike="noStrike" dirty="0">
                <a:solidFill>
                  <a:srgbClr val="000000"/>
                </a:solidFill>
                <a:effectLst/>
                <a:latin typeface="Montserrat" pitchFamily="2" charset="77"/>
              </a:rPr>
              <a:t>We encourage you to continue your online activities with confidence, knowing that </a:t>
            </a:r>
            <a:r>
              <a:rPr lang="en-US" sz="1100" b="0" i="0" u="none" strike="noStrike" dirty="0" err="1">
                <a:solidFill>
                  <a:srgbClr val="000000"/>
                </a:solidFill>
                <a:effectLst/>
                <a:latin typeface="Montserrat" pitchFamily="2" charset="77"/>
              </a:rPr>
              <a:t>ConcealBrowse</a:t>
            </a:r>
            <a:r>
              <a:rPr lang="en-US" sz="1100" b="0" i="0" u="none" strike="noStrike" dirty="0">
                <a:solidFill>
                  <a:srgbClr val="000000"/>
                </a:solidFill>
                <a:effectLst/>
                <a:latin typeface="Montserrat" pitchFamily="2" charset="77"/>
              </a:rPr>
              <a:t> is working diligently in the background to protect your information. Should you have any questions or require assistance with the new extension, please do not hesitate to reach out to our IT support team. </a:t>
            </a:r>
            <a:endParaRPr lang="en-US" sz="1100" b="0" dirty="0">
              <a:effectLst/>
              <a:latin typeface="Montserrat" pitchFamily="2" charset="77"/>
            </a:endParaRPr>
          </a:p>
          <a:p>
            <a:pPr rtl="0">
              <a:spcBef>
                <a:spcPts val="0"/>
              </a:spcBef>
              <a:spcAft>
                <a:spcPts val="800"/>
              </a:spcAft>
            </a:pPr>
            <a:r>
              <a:rPr lang="en-US" sz="1100" b="0" i="0" u="none" strike="noStrike" dirty="0">
                <a:solidFill>
                  <a:srgbClr val="000000"/>
                </a:solidFill>
                <a:effectLst/>
                <a:latin typeface="Montserrat" pitchFamily="2" charset="77"/>
              </a:rPr>
              <a:t>Thank you for your attention to this important enhancement to our digital security infrastructure. Together, we can ensure a safer and more secure online environment for our entire team.</a:t>
            </a:r>
            <a:endParaRPr lang="en-US" sz="1100" b="0" dirty="0">
              <a:effectLst/>
              <a:latin typeface="Montserrat" pitchFamily="2" charset="77"/>
            </a:endParaRPr>
          </a:p>
        </p:txBody>
      </p:sp>
      <p:sp>
        <p:nvSpPr>
          <p:cNvPr id="13" name="TextBox 12">
            <a:extLst>
              <a:ext uri="{FF2B5EF4-FFF2-40B4-BE49-F238E27FC236}">
                <a16:creationId xmlns:a16="http://schemas.microsoft.com/office/drawing/2014/main" id="{E3D6E8CD-B837-DE08-8D86-C0974F002233}"/>
              </a:ext>
            </a:extLst>
          </p:cNvPr>
          <p:cNvSpPr txBox="1"/>
          <p:nvPr/>
        </p:nvSpPr>
        <p:spPr>
          <a:xfrm>
            <a:off x="1292275" y="6996907"/>
            <a:ext cx="3007395" cy="369332"/>
          </a:xfrm>
          <a:prstGeom prst="rect">
            <a:avLst/>
          </a:prstGeom>
          <a:noFill/>
        </p:spPr>
        <p:txBody>
          <a:bodyPr wrap="square" rtlCol="0">
            <a:spAutoFit/>
          </a:bodyPr>
          <a:lstStyle/>
          <a:p>
            <a:r>
              <a:rPr lang="en-US" b="1" dirty="0">
                <a:solidFill>
                  <a:schemeClr val="bg1"/>
                </a:solidFill>
                <a:latin typeface="Montserrat" pitchFamily="2" charset="77"/>
              </a:rPr>
              <a:t>Getting Started</a:t>
            </a:r>
          </a:p>
        </p:txBody>
      </p:sp>
      <p:grpSp>
        <p:nvGrpSpPr>
          <p:cNvPr id="23" name="Group 22">
            <a:extLst>
              <a:ext uri="{FF2B5EF4-FFF2-40B4-BE49-F238E27FC236}">
                <a16:creationId xmlns:a16="http://schemas.microsoft.com/office/drawing/2014/main" id="{A036CB70-4E22-2397-F87F-79B35D414752}"/>
              </a:ext>
            </a:extLst>
          </p:cNvPr>
          <p:cNvGrpSpPr/>
          <p:nvPr/>
        </p:nvGrpSpPr>
        <p:grpSpPr>
          <a:xfrm>
            <a:off x="13824" y="9730391"/>
            <a:ext cx="1045694" cy="366232"/>
            <a:chOff x="0" y="-56174"/>
            <a:chExt cx="3461783" cy="1212418"/>
          </a:xfrm>
        </p:grpSpPr>
        <p:pic>
          <p:nvPicPr>
            <p:cNvPr id="26" name="Graphic 25">
              <a:extLst>
                <a:ext uri="{FF2B5EF4-FFF2-40B4-BE49-F238E27FC236}">
                  <a16:creationId xmlns:a16="http://schemas.microsoft.com/office/drawing/2014/main" id="{CFD2D43D-D783-DBBB-A691-C8C84C2F97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56174"/>
              <a:ext cx="3461781" cy="1153927"/>
            </a:xfrm>
            <a:prstGeom prst="rect">
              <a:avLst/>
            </a:prstGeom>
          </p:spPr>
        </p:pic>
        <p:sp>
          <p:nvSpPr>
            <p:cNvPr id="27" name="Rectangle 26">
              <a:extLst>
                <a:ext uri="{FF2B5EF4-FFF2-40B4-BE49-F238E27FC236}">
                  <a16:creationId xmlns:a16="http://schemas.microsoft.com/office/drawing/2014/main" id="{FFDACDD9-698B-AB47-B2AA-DC86FE06B7C2}"/>
                </a:ext>
              </a:extLst>
            </p:cNvPr>
            <p:cNvSpPr/>
            <p:nvPr/>
          </p:nvSpPr>
          <p:spPr>
            <a:xfrm>
              <a:off x="868552" y="783513"/>
              <a:ext cx="2593231" cy="372731"/>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descr="A computer with a sign in the screen&#10;&#10;Description automatically generated">
            <a:extLst>
              <a:ext uri="{FF2B5EF4-FFF2-40B4-BE49-F238E27FC236}">
                <a16:creationId xmlns:a16="http://schemas.microsoft.com/office/drawing/2014/main" id="{548E0ADE-1411-E1C6-A989-9877921BBAD4}"/>
              </a:ext>
            </a:extLst>
          </p:cNvPr>
          <p:cNvPicPr>
            <a:picLocks noChangeAspect="1"/>
          </p:cNvPicPr>
          <p:nvPr/>
        </p:nvPicPr>
        <p:blipFill>
          <a:blip r:embed="rId5"/>
          <a:stretch>
            <a:fillRect/>
          </a:stretch>
        </p:blipFill>
        <p:spPr>
          <a:xfrm>
            <a:off x="4875692" y="57718"/>
            <a:ext cx="2507931" cy="1772651"/>
          </a:xfrm>
          <a:prstGeom prst="rect">
            <a:avLst/>
          </a:prstGeom>
        </p:spPr>
      </p:pic>
    </p:spTree>
    <p:extLst>
      <p:ext uri="{BB962C8B-B14F-4D97-AF65-F5344CB8AC3E}">
        <p14:creationId xmlns:p14="http://schemas.microsoft.com/office/powerpoint/2010/main" val="23694353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1435</TotalTime>
  <Words>449</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Baich</dc:creator>
  <cp:lastModifiedBy>Lacey Brazzell</cp:lastModifiedBy>
  <cp:revision>8</cp:revision>
  <dcterms:created xsi:type="dcterms:W3CDTF">2023-10-22T17:47:23Z</dcterms:created>
  <dcterms:modified xsi:type="dcterms:W3CDTF">2024-02-15T16:19:57Z</dcterms:modified>
</cp:coreProperties>
</file>